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2" r:id="rId3"/>
    <p:sldId id="257" r:id="rId4"/>
    <p:sldId id="262" r:id="rId5"/>
    <p:sldId id="274" r:id="rId6"/>
    <p:sldId id="273" r:id="rId7"/>
    <p:sldId id="275" r:id="rId8"/>
    <p:sldId id="276" r:id="rId9"/>
    <p:sldId id="277" r:id="rId10"/>
    <p:sldId id="278" r:id="rId11"/>
    <p:sldId id="264" r:id="rId12"/>
    <p:sldId id="261"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0" d="100"/>
          <a:sy n="70" d="100"/>
        </p:scale>
        <p:origin x="102" y="48"/>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27/06/2024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27.06.2024</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27.06.2024</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3181308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468B5E-1024-EE38-B425-56FC692CB6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66495" y="5900683"/>
            <a:ext cx="1958447" cy="668161"/>
          </a:xfrm>
          <a:prstGeom prst="rect">
            <a:avLst/>
          </a:prstGeom>
        </p:spPr>
      </p:pic>
      <p:sp>
        <p:nvSpPr>
          <p:cNvPr id="19" name="TextBox 7">
            <a:extLst>
              <a:ext uri="{FF2B5EF4-FFF2-40B4-BE49-F238E27FC236}">
                <a16:creationId xmlns:a16="http://schemas.microsoft.com/office/drawing/2014/main" id="{271851C4-0AFF-0654-B94E-97E806F07F02}"/>
              </a:ext>
            </a:extLst>
          </p:cNvPr>
          <p:cNvSpPr txBox="1"/>
          <p:nvPr userDrawn="1"/>
        </p:nvSpPr>
        <p:spPr>
          <a:xfrm>
            <a:off x="2731370" y="5980018"/>
            <a:ext cx="7613780" cy="58882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20" name="Straight Connector 19">
            <a:extLst>
              <a:ext uri="{FF2B5EF4-FFF2-40B4-BE49-F238E27FC236}">
                <a16:creationId xmlns:a16="http://schemas.microsoft.com/office/drawing/2014/main" id="{CA0792CA-7EB0-E970-EDDA-283244F00810}"/>
              </a:ext>
            </a:extLst>
          </p:cNvPr>
          <p:cNvCxnSpPr/>
          <p:nvPr userDrawn="1"/>
        </p:nvCxnSpPr>
        <p:spPr>
          <a:xfrm>
            <a:off x="776257" y="9912806"/>
            <a:ext cx="4221480" cy="57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ecml.at/companionvolumetoolbox" TargetMode="External"/><Relationship Id="rId4" Type="http://schemas.openxmlformats.org/officeDocument/2006/relationships/hyperlink" Target="https://creativecommons.org/licenses/by-nc-sa/4.0/deed.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m.coe.int/common-european-framework-of-reference-for-languages-learning-teaching/16809ea0d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6270"/>
            <a:ext cx="9144000" cy="1977676"/>
          </a:xfrm>
        </p:spPr>
        <p:txBody>
          <a:bodyPr>
            <a:normAutofit/>
          </a:bodyPr>
          <a:lstStyle/>
          <a:p>
            <a:r>
              <a:rPr lang="en-GB" sz="4800" dirty="0">
                <a:solidFill>
                  <a:schemeClr val="accent5">
                    <a:lumMod val="50000"/>
                  </a:schemeClr>
                </a:solidFill>
              </a:rPr>
              <a:t>The four modes of communication – an introduction</a:t>
            </a:r>
          </a:p>
        </p:txBody>
      </p:sp>
      <p:sp>
        <p:nvSpPr>
          <p:cNvPr id="4" name="TextBox 3"/>
          <p:cNvSpPr txBox="1"/>
          <p:nvPr/>
        </p:nvSpPr>
        <p:spPr>
          <a:xfrm>
            <a:off x="599703" y="462984"/>
            <a:ext cx="11592297"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Boîte à outils pour la mise en œuvre volume complémentaire du CECR</a:t>
            </a:r>
          </a:p>
          <a:p>
            <a:r>
              <a:rPr lang="en-GB" sz="1200" b="1" dirty="0">
                <a:solidFill>
                  <a:srgbClr val="69C509"/>
                </a:solidFill>
              </a:rPr>
              <a:t>   </a:t>
            </a:r>
          </a:p>
        </p:txBody>
      </p:sp>
      <p:pic>
        <p:nvPicPr>
          <p:cNvPr id="18" name="Grafik 10">
            <a:extLst>
              <a:ext uri="{FF2B5EF4-FFF2-40B4-BE49-F238E27FC236}">
                <a16:creationId xmlns:a16="http://schemas.microsoft.com/office/drawing/2014/main" id="{64A440F5-FB0A-A038-48BD-9115436D9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706" y="415576"/>
            <a:ext cx="1026915" cy="666881"/>
          </a:xfrm>
          <a:prstGeom prst="rect">
            <a:avLst/>
          </a:prstGeom>
        </p:spPr>
      </p:pic>
      <p:sp>
        <p:nvSpPr>
          <p:cNvPr id="3" name="Rectangle 3">
            <a:extLst>
              <a:ext uri="{FF2B5EF4-FFF2-40B4-BE49-F238E27FC236}">
                <a16:creationId xmlns:a16="http://schemas.microsoft.com/office/drawing/2014/main" id="{F84F6732-ED1F-BBBC-9688-94B42187AFCD}"/>
              </a:ext>
            </a:extLst>
          </p:cNvPr>
          <p:cNvSpPr>
            <a:spLocks noChangeArrowheads="1"/>
          </p:cNvSpPr>
          <p:nvPr/>
        </p:nvSpPr>
        <p:spPr bwMode="auto">
          <a:xfrm>
            <a:off x="785813" y="6127232"/>
            <a:ext cx="83153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ShareAlike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International Creative Commons </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hlinkClick r:id="rId4"/>
              </a:rPr>
              <a:t>CC-BY-NC-SA 4.0 License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Attribution: Original activity from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Johann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5"/>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899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 and </a:t>
            </a:r>
            <a:br>
              <a:rPr lang="en-GB" dirty="0"/>
            </a:br>
            <a:r>
              <a:rPr lang="en-GB" dirty="0"/>
              <a:t>the role of the learner</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589" y="1863623"/>
            <a:ext cx="7010760" cy="3975304"/>
          </a:xfrm>
        </p:spPr>
      </p:pic>
      <p:sp>
        <p:nvSpPr>
          <p:cNvPr id="6" name="Textfeld 1">
            <a:extLst>
              <a:ext uri="{FF2B5EF4-FFF2-40B4-BE49-F238E27FC236}">
                <a16:creationId xmlns:a16="http://schemas.microsoft.com/office/drawing/2014/main" id="{EBAE1392-1557-4D72-A2DC-4E4755BF1B02}"/>
              </a:ext>
            </a:extLst>
          </p:cNvPr>
          <p:cNvSpPr txBox="1"/>
          <p:nvPr/>
        </p:nvSpPr>
        <p:spPr>
          <a:xfrm>
            <a:off x="9752863" y="4688989"/>
            <a:ext cx="2313241" cy="584775"/>
          </a:xfrm>
          <a:prstGeom prst="rect">
            <a:avLst/>
          </a:prstGeom>
          <a:solidFill>
            <a:schemeClr val="bg1"/>
          </a:solidFill>
          <a:ln>
            <a:solidFill>
              <a:schemeClr val="tx1"/>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600" dirty="0">
                <a:solidFill>
                  <a:prstClr val="black"/>
                </a:solidFill>
              </a:rPr>
              <a:t>See: </a:t>
            </a:r>
            <a:r>
              <a:rPr lang="en-GB" sz="1600" dirty="0" err="1">
                <a:solidFill>
                  <a:prstClr val="black"/>
                </a:solidFill>
              </a:rPr>
              <a:t>Fasoglio</a:t>
            </a:r>
            <a:r>
              <a:rPr lang="en-GB" sz="1600" dirty="0">
                <a:solidFill>
                  <a:prstClr val="black"/>
                </a:solidFill>
              </a:rPr>
              <a:t> / </a:t>
            </a:r>
            <a:r>
              <a:rPr lang="en-GB" sz="1600" dirty="0" err="1">
                <a:solidFill>
                  <a:prstClr val="black"/>
                </a:solidFill>
              </a:rPr>
              <a:t>Leunissen</a:t>
            </a:r>
            <a:r>
              <a:rPr lang="en-GB" sz="1600" dirty="0">
                <a:solidFill>
                  <a:prstClr val="black"/>
                </a:solidFill>
              </a:rPr>
              <a:t> </a:t>
            </a:r>
          </a:p>
          <a:p>
            <a:pPr lvl="0">
              <a:defRPr/>
            </a:pPr>
            <a:r>
              <a:rPr lang="en-GB" sz="1600" dirty="0">
                <a:solidFill>
                  <a:prstClr val="black"/>
                </a:solidFill>
              </a:rPr>
              <a:t>(forthcoming).</a:t>
            </a:r>
            <a:endParaRPr kumimoji="0" lang="en-GB" sz="16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95212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 and </a:t>
            </a:r>
            <a:br>
              <a:rPr lang="en-GB" dirty="0"/>
            </a:br>
            <a:r>
              <a:rPr lang="en-GB" dirty="0"/>
              <a:t>the four skills</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en-GB" dirty="0"/>
              <a:t>What is the relationship between the four modes of communication and the four language skills?</a:t>
            </a:r>
          </a:p>
          <a:p>
            <a:pPr marL="0" indent="0">
              <a:buNone/>
            </a:pPr>
            <a:endParaRPr lang="en-GB" dirty="0"/>
          </a:p>
          <a:p>
            <a:pPr marL="0" indent="0">
              <a:buNone/>
            </a:pPr>
            <a:r>
              <a:rPr lang="en-GB" dirty="0"/>
              <a:t>The </a:t>
            </a:r>
            <a:r>
              <a:rPr lang="en-GB" b="1" dirty="0"/>
              <a:t>four language skills </a:t>
            </a:r>
            <a:r>
              <a:rPr lang="en-GB" dirty="0"/>
              <a:t>(listening, reading, speaking and writing) are still necessary </a:t>
            </a:r>
            <a:r>
              <a:rPr lang="en-GB" b="1" dirty="0"/>
              <a:t>skills</a:t>
            </a:r>
            <a:r>
              <a:rPr lang="en-GB" dirty="0"/>
              <a:t> for teaching, learning and assessment, while the </a:t>
            </a:r>
            <a:r>
              <a:rPr lang="en-GB" b="1" dirty="0"/>
              <a:t>four modes of communication</a:t>
            </a:r>
            <a:r>
              <a:rPr lang="en-GB" dirty="0"/>
              <a:t> focus on the </a:t>
            </a:r>
            <a:r>
              <a:rPr lang="en-GB" b="1" dirty="0"/>
              <a:t>purpose</a:t>
            </a:r>
            <a:r>
              <a:rPr lang="en-GB" dirty="0"/>
              <a:t> or the </a:t>
            </a:r>
            <a:r>
              <a:rPr lang="en-GB" b="1"/>
              <a:t>macro-functions </a:t>
            </a:r>
            <a:r>
              <a:rPr lang="en-GB"/>
              <a:t>of </a:t>
            </a:r>
            <a:r>
              <a:rPr lang="en-GB" dirty="0"/>
              <a:t>communication. </a:t>
            </a:r>
            <a:br>
              <a:rPr lang="en-GB" dirty="0"/>
            </a:br>
            <a:r>
              <a:rPr lang="en-GB" dirty="0"/>
              <a:t>(see Council of Europe 2020: 33)</a:t>
            </a:r>
          </a:p>
        </p:txBody>
      </p:sp>
    </p:spTree>
    <p:extLst>
      <p:ext uri="{BB962C8B-B14F-4D97-AF65-F5344CB8AC3E}">
        <p14:creationId xmlns:p14="http://schemas.microsoft.com/office/powerpoint/2010/main" val="183184400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a:t>
            </a:r>
            <a:r>
              <a:rPr lang="de-DE" dirty="0" err="1"/>
              <a:t>four</a:t>
            </a:r>
            <a:r>
              <a:rPr lang="de-DE" dirty="0"/>
              <a:t> </a:t>
            </a:r>
            <a:r>
              <a:rPr lang="de-DE" dirty="0" err="1"/>
              <a:t>modes</a:t>
            </a:r>
            <a:r>
              <a:rPr lang="de-DE" dirty="0"/>
              <a:t> </a:t>
            </a:r>
            <a:r>
              <a:rPr lang="de-DE" dirty="0" err="1"/>
              <a:t>of</a:t>
            </a:r>
            <a:r>
              <a:rPr lang="de-DE" dirty="0"/>
              <a:t> </a:t>
            </a:r>
            <a:r>
              <a:rPr lang="de-DE" dirty="0" err="1"/>
              <a:t>communication</a:t>
            </a:r>
            <a:r>
              <a:rPr lang="de-DE" dirty="0"/>
              <a:t> </a:t>
            </a:r>
            <a:r>
              <a:rPr lang="de-DE" dirty="0" err="1"/>
              <a:t>and</a:t>
            </a:r>
            <a:r>
              <a:rPr lang="de-DE" dirty="0"/>
              <a:t> </a:t>
            </a:r>
            <a:br>
              <a:rPr lang="de-DE" dirty="0"/>
            </a:br>
            <a:r>
              <a:rPr lang="de-DE" dirty="0" err="1"/>
              <a:t>the</a:t>
            </a:r>
            <a:r>
              <a:rPr lang="de-DE" dirty="0"/>
              <a:t> </a:t>
            </a:r>
            <a:r>
              <a:rPr lang="de-DE" dirty="0" err="1"/>
              <a:t>four</a:t>
            </a:r>
            <a:r>
              <a:rPr lang="de-DE" dirty="0"/>
              <a:t> </a:t>
            </a:r>
            <a:r>
              <a:rPr lang="de-DE" dirty="0" err="1"/>
              <a:t>skills</a:t>
            </a:r>
            <a:endParaRPr lang="de-DE" dirty="0"/>
          </a:p>
        </p:txBody>
      </p:sp>
      <p:pic>
        <p:nvPicPr>
          <p:cNvPr id="3" name="Grafik 2">
            <a:extLst>
              <a:ext uri="{FF2B5EF4-FFF2-40B4-BE49-F238E27FC236}">
                <a16:creationId xmlns:a16="http://schemas.microsoft.com/office/drawing/2014/main" id="{2B0BFC22-B6FA-458D-A634-EA2E73E6F39B}"/>
              </a:ext>
            </a:extLst>
          </p:cNvPr>
          <p:cNvPicPr>
            <a:picLocks noChangeAspect="1"/>
          </p:cNvPicPr>
          <p:nvPr/>
        </p:nvPicPr>
        <p:blipFill>
          <a:blip r:embed="rId2"/>
          <a:stretch>
            <a:fillRect/>
          </a:stretch>
        </p:blipFill>
        <p:spPr>
          <a:xfrm>
            <a:off x="118354" y="30185"/>
            <a:ext cx="11955292" cy="6797629"/>
          </a:xfrm>
          <a:prstGeom prst="rect">
            <a:avLst/>
          </a:prstGeom>
        </p:spPr>
      </p:pic>
    </p:spTree>
    <p:extLst>
      <p:ext uri="{BB962C8B-B14F-4D97-AF65-F5344CB8AC3E}">
        <p14:creationId xmlns:p14="http://schemas.microsoft.com/office/powerpoint/2010/main" val="95015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Council of Europe (2020: 33):</a:t>
            </a:r>
          </a:p>
          <a:p>
            <a:pPr marL="0" indent="0">
              <a:buNone/>
            </a:pPr>
            <a:r>
              <a:rPr lang="en-GB" dirty="0"/>
              <a:t>“</a:t>
            </a:r>
            <a:r>
              <a:rPr lang="en-US" dirty="0"/>
              <a:t>With its communicative language activities and strategies, the CEFR replaces the traditional model of the four skills (listening, speaking, reading, writing), which has increasingly proved inadequate in capturing the complex reality of communication. […] Activities are presented under four modes of communication: reception, production, interaction and mediation.</a:t>
            </a:r>
            <a:r>
              <a:rPr lang="en-GB" dirty="0"/>
              <a:t>”</a:t>
            </a:r>
          </a:p>
          <a:p>
            <a:pPr marL="0" indent="0">
              <a:buNone/>
            </a:pPr>
            <a:endParaRPr lang="en-GB" dirty="0"/>
          </a:p>
          <a:p>
            <a:pPr marL="0" indent="0">
              <a:buNone/>
            </a:pPr>
            <a:r>
              <a:rPr lang="en-GB" dirty="0"/>
              <a:t>Descriptor scales and descriptors are now grouped according to the four modes of communication, focusing on the function of the activity.</a:t>
            </a:r>
            <a:endParaRPr lang="de-DE" dirty="0"/>
          </a:p>
        </p:txBody>
      </p:sp>
    </p:spTree>
    <p:extLst>
      <p:ext uri="{BB962C8B-B14F-4D97-AF65-F5344CB8AC3E}">
        <p14:creationId xmlns:p14="http://schemas.microsoft.com/office/powerpoint/2010/main" val="129110598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four modes of communication</a:t>
            </a:r>
          </a:p>
        </p:txBody>
      </p:sp>
      <p:pic>
        <p:nvPicPr>
          <p:cNvPr id="4" name="Grafik 3">
            <a:extLst>
              <a:ext uri="{FF2B5EF4-FFF2-40B4-BE49-F238E27FC236}">
                <a16:creationId xmlns:a16="http://schemas.microsoft.com/office/drawing/2014/main" id="{C63A25C6-B6F7-4307-9679-5C9405F67809}"/>
              </a:ext>
            </a:extLst>
          </p:cNvPr>
          <p:cNvPicPr>
            <a:picLocks noChangeAspect="1"/>
          </p:cNvPicPr>
          <p:nvPr/>
        </p:nvPicPr>
        <p:blipFill>
          <a:blip r:embed="rId2"/>
          <a:stretch>
            <a:fillRect/>
          </a:stretch>
        </p:blipFill>
        <p:spPr>
          <a:xfrm>
            <a:off x="661548" y="1702673"/>
            <a:ext cx="10857917" cy="4249280"/>
          </a:xfrm>
          <a:prstGeom prst="rect">
            <a:avLst/>
          </a:prstGeom>
        </p:spPr>
      </p:pic>
      <p:sp>
        <p:nvSpPr>
          <p:cNvPr id="5" name="Textfeld 1">
            <a:extLst>
              <a:ext uri="{FF2B5EF4-FFF2-40B4-BE49-F238E27FC236}">
                <a16:creationId xmlns:a16="http://schemas.microsoft.com/office/drawing/2014/main" id="{37709198-5E94-4C2C-A87E-8F1ED9F2C23B}"/>
              </a:ext>
            </a:extLst>
          </p:cNvPr>
          <p:cNvSpPr txBox="1"/>
          <p:nvPr/>
        </p:nvSpPr>
        <p:spPr>
          <a:xfrm>
            <a:off x="4718173" y="5351788"/>
            <a:ext cx="6731307" cy="1200329"/>
          </a:xfrm>
          <a:prstGeom prst="rect">
            <a:avLst/>
          </a:prstGeom>
          <a:solidFill>
            <a:schemeClr val="bg1"/>
          </a:solidFill>
          <a:ln>
            <a:solidFill>
              <a:schemeClr val="tx1"/>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Council </a:t>
            </a:r>
            <a:r>
              <a:rPr lang="de-DE" dirty="0" err="1"/>
              <a:t>of</a:t>
            </a:r>
            <a:r>
              <a:rPr lang="de-DE" dirty="0"/>
              <a:t> Europe (2020): </a:t>
            </a:r>
            <a:r>
              <a:rPr lang="de-DE" i="1" dirty="0"/>
              <a:t>Common European Framework for </a:t>
            </a:r>
            <a:r>
              <a:rPr lang="de-DE" i="1" dirty="0" err="1"/>
              <a:t>Languages</a:t>
            </a:r>
            <a:r>
              <a:rPr lang="de-DE" i="1" dirty="0"/>
              <a:t>: Learning, Teaching, Assessment. Companion </a:t>
            </a:r>
            <a:r>
              <a:rPr lang="de-DE" i="1" dirty="0" err="1"/>
              <a:t>volume</a:t>
            </a:r>
            <a:r>
              <a:rPr lang="de-DE" dirty="0"/>
              <a:t>, 34.</a:t>
            </a:r>
          </a:p>
          <a:p>
            <a:r>
              <a:rPr lang="de-DE" dirty="0">
                <a:hlinkClick r:id="rId3"/>
              </a:rPr>
              <a:t>https://rm.coe.int/common-european-framework-of-reference-for-languages-learning-teaching/16809ea0d4</a:t>
            </a:r>
            <a:r>
              <a:rPr lang="de-DE" dirty="0"/>
              <a:t> </a:t>
            </a:r>
          </a:p>
        </p:txBody>
      </p:sp>
    </p:spTree>
    <p:extLst>
      <p:ext uri="{BB962C8B-B14F-4D97-AF65-F5344CB8AC3E}">
        <p14:creationId xmlns:p14="http://schemas.microsoft.com/office/powerpoint/2010/main" val="197209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Focus on purpose / macro-function</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a:xfrm>
            <a:off x="431385" y="5511799"/>
            <a:ext cx="11218126" cy="364893"/>
          </a:xfrm>
        </p:spPr>
        <p:txBody>
          <a:bodyPr>
            <a:normAutofit/>
          </a:bodyPr>
          <a:lstStyle/>
          <a:p>
            <a:pPr marL="0" indent="0">
              <a:buNone/>
            </a:pPr>
            <a:r>
              <a:rPr lang="en-US" sz="1800" dirty="0"/>
              <a:t>Macro-functional basis of CEFR categories for communicative language activities (</a:t>
            </a:r>
            <a:r>
              <a:rPr lang="en-GB" sz="1800" dirty="0"/>
              <a:t>Council of Europe 2020: 34).</a:t>
            </a:r>
          </a:p>
        </p:txBody>
      </p:sp>
      <p:pic>
        <p:nvPicPr>
          <p:cNvPr id="4" name="Grafik 3"/>
          <p:cNvPicPr>
            <a:picLocks noChangeAspect="1"/>
          </p:cNvPicPr>
          <p:nvPr/>
        </p:nvPicPr>
        <p:blipFill>
          <a:blip r:embed="rId2"/>
          <a:stretch>
            <a:fillRect/>
          </a:stretch>
        </p:blipFill>
        <p:spPr>
          <a:xfrm>
            <a:off x="411691" y="1429279"/>
            <a:ext cx="11182350" cy="4067175"/>
          </a:xfrm>
          <a:prstGeom prst="rect">
            <a:avLst/>
          </a:prstGeom>
        </p:spPr>
      </p:pic>
    </p:spTree>
    <p:extLst>
      <p:ext uri="{BB962C8B-B14F-4D97-AF65-F5344CB8AC3E}">
        <p14:creationId xmlns:p14="http://schemas.microsoft.com/office/powerpoint/2010/main" val="423627382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Focus on purpose / macro-function</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a:xfrm>
            <a:off x="431385" y="5511799"/>
            <a:ext cx="11218126" cy="364893"/>
          </a:xfrm>
        </p:spPr>
        <p:txBody>
          <a:bodyPr>
            <a:normAutofit/>
          </a:bodyPr>
          <a:lstStyle/>
          <a:p>
            <a:pPr marL="0" indent="0">
              <a:buNone/>
            </a:pPr>
            <a:r>
              <a:rPr lang="en-US" sz="1800" dirty="0"/>
              <a:t>Communicative language strategies in the CEFR (</a:t>
            </a:r>
            <a:r>
              <a:rPr lang="en-GB" sz="1800" dirty="0"/>
              <a:t>Council of Europe 2020: 35).</a:t>
            </a:r>
          </a:p>
        </p:txBody>
      </p:sp>
      <p:pic>
        <p:nvPicPr>
          <p:cNvPr id="5" name="Grafik 4"/>
          <p:cNvPicPr>
            <a:picLocks noChangeAspect="1"/>
          </p:cNvPicPr>
          <p:nvPr/>
        </p:nvPicPr>
        <p:blipFill>
          <a:blip r:embed="rId2"/>
          <a:stretch>
            <a:fillRect/>
          </a:stretch>
        </p:blipFill>
        <p:spPr>
          <a:xfrm>
            <a:off x="514350" y="1481137"/>
            <a:ext cx="11163300" cy="3895725"/>
          </a:xfrm>
          <a:prstGeom prst="rect">
            <a:avLst/>
          </a:prstGeom>
        </p:spPr>
      </p:pic>
    </p:spTree>
    <p:extLst>
      <p:ext uri="{BB962C8B-B14F-4D97-AF65-F5344CB8AC3E}">
        <p14:creationId xmlns:p14="http://schemas.microsoft.com/office/powerpoint/2010/main" val="387214688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a:t>
            </a:r>
          </a:p>
        </p:txBody>
      </p:sp>
      <p:sp>
        <p:nvSpPr>
          <p:cNvPr id="5" name="Inhaltsplatzhalter 2">
            <a:extLst>
              <a:ext uri="{FF2B5EF4-FFF2-40B4-BE49-F238E27FC236}">
                <a16:creationId xmlns:a16="http://schemas.microsoft.com/office/drawing/2014/main" id="{937A9A58-A615-44A2-AC78-91909EDA5C08}"/>
              </a:ext>
            </a:extLst>
          </p:cNvPr>
          <p:cNvSpPr>
            <a:spLocks noGrp="1"/>
          </p:cNvSpPr>
          <p:nvPr>
            <p:ph sz="quarter" idx="10"/>
          </p:nvPr>
        </p:nvSpPr>
        <p:spPr>
          <a:xfrm>
            <a:off x="490538" y="1989138"/>
            <a:ext cx="5408817" cy="3621087"/>
          </a:xfrm>
        </p:spPr>
        <p:txBody>
          <a:bodyPr>
            <a:normAutofit/>
          </a:bodyPr>
          <a:lstStyle/>
          <a:p>
            <a:pPr marL="0" indent="0">
              <a:buNone/>
            </a:pPr>
            <a:r>
              <a:rPr lang="en-GB" sz="3200" dirty="0"/>
              <a:t>Reception:</a:t>
            </a:r>
          </a:p>
          <a:p>
            <a:pPr marL="0" indent="0">
              <a:buNone/>
            </a:pPr>
            <a:endParaRPr lang="en-GB" dirty="0"/>
          </a:p>
        </p:txBody>
      </p:sp>
      <p:pic>
        <p:nvPicPr>
          <p:cNvPr id="10" name="Picture 3" descr="A person wearing headphones&#10;&#10;Description automatically generated">
            <a:extLst>
              <a:ext uri="{FF2B5EF4-FFF2-40B4-BE49-F238E27FC236}">
                <a16:creationId xmlns:a16="http://schemas.microsoft.com/office/drawing/2014/main" id="{B93F6F91-AF9E-4CFD-ACD3-1FB897BF2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5574" y="1558692"/>
            <a:ext cx="3883753" cy="3883753"/>
          </a:xfrm>
          <a:prstGeom prst="rect">
            <a:avLst/>
          </a:prstGeom>
        </p:spPr>
      </p:pic>
      <p:pic>
        <p:nvPicPr>
          <p:cNvPr id="11" name="Picture 10" descr="A person reading a book&#10;&#10;Description automatically generated">
            <a:extLst>
              <a:ext uri="{FF2B5EF4-FFF2-40B4-BE49-F238E27FC236}">
                <a16:creationId xmlns:a16="http://schemas.microsoft.com/office/drawing/2014/main" id="{FEF498A5-9498-4FA4-9B91-108B5D03C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008" y="1485328"/>
            <a:ext cx="4162478" cy="4162478"/>
          </a:xfrm>
          <a:prstGeom prst="rect">
            <a:avLst/>
          </a:prstGeom>
        </p:spPr>
      </p:pic>
    </p:spTree>
    <p:extLst>
      <p:ext uri="{BB962C8B-B14F-4D97-AF65-F5344CB8AC3E}">
        <p14:creationId xmlns:p14="http://schemas.microsoft.com/office/powerpoint/2010/main" val="190401866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a:t>
            </a:r>
          </a:p>
        </p:txBody>
      </p:sp>
      <p:sp>
        <p:nvSpPr>
          <p:cNvPr id="5" name="Inhaltsplatzhalter 2">
            <a:extLst>
              <a:ext uri="{FF2B5EF4-FFF2-40B4-BE49-F238E27FC236}">
                <a16:creationId xmlns:a16="http://schemas.microsoft.com/office/drawing/2014/main" id="{937A9A58-A615-44A2-AC78-91909EDA5C08}"/>
              </a:ext>
            </a:extLst>
          </p:cNvPr>
          <p:cNvSpPr>
            <a:spLocks noGrp="1"/>
          </p:cNvSpPr>
          <p:nvPr>
            <p:ph sz="quarter" idx="10"/>
          </p:nvPr>
        </p:nvSpPr>
        <p:spPr>
          <a:xfrm>
            <a:off x="490536" y="1690688"/>
            <a:ext cx="5408817" cy="2581578"/>
          </a:xfrm>
        </p:spPr>
        <p:txBody>
          <a:bodyPr>
            <a:normAutofit/>
          </a:bodyPr>
          <a:lstStyle/>
          <a:p>
            <a:pPr marL="0" indent="0">
              <a:buNone/>
            </a:pPr>
            <a:r>
              <a:rPr lang="en-GB" sz="3200" dirty="0"/>
              <a:t>Production:</a:t>
            </a:r>
          </a:p>
          <a:p>
            <a:pPr marL="0" indent="0">
              <a:buNone/>
            </a:pPr>
            <a:endParaRPr lang="en-GB" dirty="0"/>
          </a:p>
        </p:txBody>
      </p:sp>
      <p:pic>
        <p:nvPicPr>
          <p:cNvPr id="7" name="Picture 3" descr="A person in a suit and tie&#10;&#10;Description automatically generated">
            <a:extLst>
              <a:ext uri="{FF2B5EF4-FFF2-40B4-BE49-F238E27FC236}">
                <a16:creationId xmlns:a16="http://schemas.microsoft.com/office/drawing/2014/main" id="{129D8989-6ECA-4D6E-BF66-9DD7C3501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019" y="2101477"/>
            <a:ext cx="3439235" cy="3439235"/>
          </a:xfrm>
          <a:prstGeom prst="rect">
            <a:avLst/>
          </a:prstGeom>
        </p:spPr>
      </p:pic>
      <p:pic>
        <p:nvPicPr>
          <p:cNvPr id="10" name="Grafik 9">
            <a:extLst>
              <a:ext uri="{FF2B5EF4-FFF2-40B4-BE49-F238E27FC236}">
                <a16:creationId xmlns:a16="http://schemas.microsoft.com/office/drawing/2014/main" id="{C5860136-1A17-4011-98C5-DA340FC241D4}"/>
              </a:ext>
            </a:extLst>
          </p:cNvPr>
          <p:cNvPicPr>
            <a:picLocks noChangeAspect="1"/>
          </p:cNvPicPr>
          <p:nvPr/>
        </p:nvPicPr>
        <p:blipFill>
          <a:blip r:embed="rId3">
            <a:duotone>
              <a:schemeClr val="accent1">
                <a:shade val="45000"/>
                <a:satMod val="135000"/>
              </a:schemeClr>
              <a:prstClr val="white"/>
            </a:duotone>
          </a:blip>
          <a:stretch>
            <a:fillRect/>
          </a:stretch>
        </p:blipFill>
        <p:spPr>
          <a:xfrm>
            <a:off x="7778822" y="1690688"/>
            <a:ext cx="1629795" cy="1239752"/>
          </a:xfrm>
          <a:prstGeom prst="rect">
            <a:avLst/>
          </a:prstGeom>
        </p:spPr>
      </p:pic>
      <p:pic>
        <p:nvPicPr>
          <p:cNvPr id="11" name="Picture 6" descr="A person writing on a piece of paper">
            <a:extLst>
              <a:ext uri="{FF2B5EF4-FFF2-40B4-BE49-F238E27FC236}">
                <a16:creationId xmlns:a16="http://schemas.microsoft.com/office/drawing/2014/main" id="{28577030-BD81-4EC9-B2A3-0B6A60592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4981" y="1778867"/>
            <a:ext cx="4084454" cy="4084454"/>
          </a:xfrm>
          <a:prstGeom prst="rect">
            <a:avLst/>
          </a:prstGeom>
        </p:spPr>
      </p:pic>
    </p:spTree>
    <p:extLst>
      <p:ext uri="{BB962C8B-B14F-4D97-AF65-F5344CB8AC3E}">
        <p14:creationId xmlns:p14="http://schemas.microsoft.com/office/powerpoint/2010/main" val="232378586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a:t>
            </a:r>
          </a:p>
        </p:txBody>
      </p:sp>
      <p:sp>
        <p:nvSpPr>
          <p:cNvPr id="5" name="Inhaltsplatzhalter 2">
            <a:extLst>
              <a:ext uri="{FF2B5EF4-FFF2-40B4-BE49-F238E27FC236}">
                <a16:creationId xmlns:a16="http://schemas.microsoft.com/office/drawing/2014/main" id="{937A9A58-A615-44A2-AC78-91909EDA5C08}"/>
              </a:ext>
            </a:extLst>
          </p:cNvPr>
          <p:cNvSpPr>
            <a:spLocks noGrp="1"/>
          </p:cNvSpPr>
          <p:nvPr>
            <p:ph sz="quarter" idx="10"/>
          </p:nvPr>
        </p:nvSpPr>
        <p:spPr>
          <a:xfrm>
            <a:off x="490536" y="1690688"/>
            <a:ext cx="5408817" cy="2581578"/>
          </a:xfrm>
        </p:spPr>
        <p:txBody>
          <a:bodyPr>
            <a:normAutofit/>
          </a:bodyPr>
          <a:lstStyle/>
          <a:p>
            <a:pPr marL="0" indent="0">
              <a:buNone/>
            </a:pPr>
            <a:r>
              <a:rPr lang="en-GB" sz="3200" dirty="0"/>
              <a:t>Interaction:</a:t>
            </a:r>
          </a:p>
          <a:p>
            <a:pPr marL="0" indent="0">
              <a:buNone/>
            </a:pPr>
            <a:endParaRPr lang="en-GB" dirty="0"/>
          </a:p>
        </p:txBody>
      </p:sp>
      <p:pic>
        <p:nvPicPr>
          <p:cNvPr id="10" name="Picture 3" descr="A cartoon of two women">
            <a:extLst>
              <a:ext uri="{FF2B5EF4-FFF2-40B4-BE49-F238E27FC236}">
                <a16:creationId xmlns:a16="http://schemas.microsoft.com/office/drawing/2014/main" id="{58983448-F7CA-4DD2-A113-409FA7998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100" y="1695671"/>
            <a:ext cx="4048125" cy="4048125"/>
          </a:xfrm>
          <a:prstGeom prst="rect">
            <a:avLst/>
          </a:prstGeom>
        </p:spPr>
      </p:pic>
      <p:pic>
        <p:nvPicPr>
          <p:cNvPr id="11" name="Grafik 10">
            <a:extLst>
              <a:ext uri="{FF2B5EF4-FFF2-40B4-BE49-F238E27FC236}">
                <a16:creationId xmlns:a16="http://schemas.microsoft.com/office/drawing/2014/main" id="{DC15B4B9-AB68-4784-9E5C-2F5EBB8E3ED3}"/>
              </a:ext>
            </a:extLst>
          </p:cNvPr>
          <p:cNvPicPr>
            <a:picLocks noChangeAspect="1"/>
          </p:cNvPicPr>
          <p:nvPr/>
        </p:nvPicPr>
        <p:blipFill>
          <a:blip r:embed="rId3">
            <a:duotone>
              <a:schemeClr val="accent1">
                <a:shade val="45000"/>
                <a:satMod val="135000"/>
              </a:schemeClr>
              <a:prstClr val="white"/>
            </a:duotone>
          </a:blip>
          <a:stretch>
            <a:fillRect/>
          </a:stretch>
        </p:blipFill>
        <p:spPr>
          <a:xfrm>
            <a:off x="3795231" y="1695671"/>
            <a:ext cx="1787439" cy="1359669"/>
          </a:xfrm>
          <a:prstGeom prst="rect">
            <a:avLst/>
          </a:prstGeom>
        </p:spPr>
      </p:pic>
      <p:pic>
        <p:nvPicPr>
          <p:cNvPr id="12" name="Picture 9" descr="A person looking at a book&#10;&#10;Description automatically generated">
            <a:extLst>
              <a:ext uri="{FF2B5EF4-FFF2-40B4-BE49-F238E27FC236}">
                <a16:creationId xmlns:a16="http://schemas.microsoft.com/office/drawing/2014/main" id="{591DEA09-8885-43A4-8364-F8AA4120D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361" y="1949102"/>
            <a:ext cx="3923282" cy="3923282"/>
          </a:xfrm>
          <a:prstGeom prst="rect">
            <a:avLst/>
          </a:prstGeom>
        </p:spPr>
      </p:pic>
    </p:spTree>
    <p:extLst>
      <p:ext uri="{BB962C8B-B14F-4D97-AF65-F5344CB8AC3E}">
        <p14:creationId xmlns:p14="http://schemas.microsoft.com/office/powerpoint/2010/main" val="299900456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four modes of communication</a:t>
            </a:r>
          </a:p>
        </p:txBody>
      </p:sp>
      <p:sp>
        <p:nvSpPr>
          <p:cNvPr id="5" name="Inhaltsplatzhalter 2">
            <a:extLst>
              <a:ext uri="{FF2B5EF4-FFF2-40B4-BE49-F238E27FC236}">
                <a16:creationId xmlns:a16="http://schemas.microsoft.com/office/drawing/2014/main" id="{937A9A58-A615-44A2-AC78-91909EDA5C08}"/>
              </a:ext>
            </a:extLst>
          </p:cNvPr>
          <p:cNvSpPr>
            <a:spLocks noGrp="1"/>
          </p:cNvSpPr>
          <p:nvPr>
            <p:ph sz="quarter" idx="10"/>
          </p:nvPr>
        </p:nvSpPr>
        <p:spPr>
          <a:xfrm>
            <a:off x="490536" y="1690688"/>
            <a:ext cx="5408817" cy="2581578"/>
          </a:xfrm>
        </p:spPr>
        <p:txBody>
          <a:bodyPr>
            <a:normAutofit/>
          </a:bodyPr>
          <a:lstStyle/>
          <a:p>
            <a:pPr marL="0" indent="0">
              <a:buNone/>
            </a:pPr>
            <a:r>
              <a:rPr lang="en-GB" sz="3200" dirty="0"/>
              <a:t>Mediation:</a:t>
            </a:r>
          </a:p>
          <a:p>
            <a:pPr marL="0" indent="0">
              <a:buNone/>
            </a:pPr>
            <a:endParaRPr lang="en-GB" dirty="0"/>
          </a:p>
        </p:txBody>
      </p:sp>
      <p:pic>
        <p:nvPicPr>
          <p:cNvPr id="9" name="Picture 3" descr="A group of women sitting at a table with a computer&#10;&#10;Description automatically generated">
            <a:extLst>
              <a:ext uri="{FF2B5EF4-FFF2-40B4-BE49-F238E27FC236}">
                <a16:creationId xmlns:a16="http://schemas.microsoft.com/office/drawing/2014/main" id="{B5D1B4D5-E92E-4A23-B348-5F00A1170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975" y="1578184"/>
            <a:ext cx="3927266" cy="3927266"/>
          </a:xfrm>
          <a:prstGeom prst="rect">
            <a:avLst/>
          </a:prstGeom>
        </p:spPr>
      </p:pic>
      <p:pic>
        <p:nvPicPr>
          <p:cNvPr id="10" name="Grafik 10">
            <a:extLst>
              <a:ext uri="{FF2B5EF4-FFF2-40B4-BE49-F238E27FC236}">
                <a16:creationId xmlns:a16="http://schemas.microsoft.com/office/drawing/2014/main" id="{F1092EC8-14B6-4962-9E8E-5C79C1EEE471}"/>
              </a:ext>
            </a:extLst>
          </p:cNvPr>
          <p:cNvPicPr>
            <a:picLocks noChangeAspect="1"/>
          </p:cNvPicPr>
          <p:nvPr/>
        </p:nvPicPr>
        <p:blipFill>
          <a:blip r:embed="rId3">
            <a:duotone>
              <a:schemeClr val="accent1">
                <a:shade val="45000"/>
                <a:satMod val="135000"/>
              </a:schemeClr>
              <a:prstClr val="white"/>
            </a:duotone>
          </a:blip>
          <a:stretch>
            <a:fillRect/>
          </a:stretch>
        </p:blipFill>
        <p:spPr>
          <a:xfrm>
            <a:off x="3076575" y="1734499"/>
            <a:ext cx="1505970" cy="1145561"/>
          </a:xfrm>
          <a:prstGeom prst="rect">
            <a:avLst/>
          </a:prstGeom>
        </p:spPr>
      </p:pic>
    </p:spTree>
    <p:extLst>
      <p:ext uri="{BB962C8B-B14F-4D97-AF65-F5344CB8AC3E}">
        <p14:creationId xmlns:p14="http://schemas.microsoft.com/office/powerpoint/2010/main" val="6269197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Words>
  <Application>Microsoft Office PowerPoint</Application>
  <PresentationFormat>Widescreen</PresentationFormat>
  <Paragraphs>35</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The four modes of communication – an introduction</vt:lpstr>
      <vt:lpstr>The four modes of communication</vt:lpstr>
      <vt:lpstr>The four modes of communication</vt:lpstr>
      <vt:lpstr>Focus on purpose / macro-function</vt:lpstr>
      <vt:lpstr>Focus on purpose / macro-function</vt:lpstr>
      <vt:lpstr>The four modes of communication</vt:lpstr>
      <vt:lpstr>The four modes of communication</vt:lpstr>
      <vt:lpstr>The four modes of communication</vt:lpstr>
      <vt:lpstr>The four modes of communication</vt:lpstr>
      <vt:lpstr>The four modes of communication and  the role of the learner</vt:lpstr>
      <vt:lpstr>The four modes of communication and  the four skills</vt:lpstr>
      <vt:lpstr>The four modes of communication and  the four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Marie-Therese Baehr</cp:lastModifiedBy>
  <cp:revision>50</cp:revision>
  <dcterms:created xsi:type="dcterms:W3CDTF">2020-01-08T10:10:35Z</dcterms:created>
  <dcterms:modified xsi:type="dcterms:W3CDTF">2024-06-27T10:15:28Z</dcterms:modified>
</cp:coreProperties>
</file>